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b9acf0f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b9acf0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Combinations of these transformations were implemented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Translations bounded by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bounded between 0.5 and 2.0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different backgrounds sets including those from CamSeq which are labeled and those that were not such as ducks and volcanoes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b9acf0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b9acf0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b9acf0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b9acf0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b9acf0f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b9acf0f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b9acf0f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b9acf0f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ab9acf0f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ab9acf0f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b9acf0f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b9acf0f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2ffd8f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c2ffd8f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c2ffd8f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c2ffd8f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2ffd8fe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2ffd8fe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f7397a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f7397a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2ffd8fe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c2ffd8fe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2ffd8f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2ffd8f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2ffd8fe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2ffd8fe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c2ffd8fe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c2ffd8fe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ab9acf0f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ab9acf0f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bf7397a5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bf7397a5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ab9acf0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ab9acf0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ab9acf0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ab9acf0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2ffd8fe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c2ffd8fe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b9acf0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b9acf0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b9acf0f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b9acf0f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b9acf0f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b9acf0f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l.acm.org/citation.cfm?id=1183633" TargetMode="External"/><Relationship Id="rId4" Type="http://schemas.openxmlformats.org/officeDocument/2006/relationships/hyperlink" Target="https://arxiv.org/pdf/1505.04597.pdf" TargetMode="External"/><Relationship Id="rId5" Type="http://schemas.openxmlformats.org/officeDocument/2006/relationships/hyperlink" Target="http://mi.eng.cam.ac.uk/research/projects/VideoRec/CamSeq01/" TargetMode="External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L: Calum Briggs, Matthew Bowers, Daniel McDonough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87900" y="555600"/>
            <a:ext cx="316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Dataset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87900" y="1594025"/>
            <a:ext cx="32883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then automatically generated a dataset via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Translations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</a:t>
            </a:r>
            <a:r>
              <a:rPr lang="en" sz="1800"/>
              <a:t>Rotations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</a:t>
            </a:r>
            <a:r>
              <a:rPr lang="en" sz="1800"/>
              <a:t>Scaling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Flips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Backgrounds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8" y="1038800"/>
            <a:ext cx="4087867" cy="3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572000" y="4104700"/>
            <a:ext cx="40878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image is from the CamSeq Dataset. 30 other classes are already properly labeled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#1: UNet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87900" y="1594025"/>
            <a:ext cx="33348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CamSeq dataset to train the classification of Donald in an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 a multi-class (33) classifier over 100 iterations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a U shaped convolutional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23 Layers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700" y="555601"/>
            <a:ext cx="5268902" cy="432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674025" y="561456"/>
            <a:ext cx="19632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615" y="471075"/>
            <a:ext cx="226873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025" y="599960"/>
            <a:ext cx="2048683" cy="18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674025" y="2994757"/>
            <a:ext cx="18336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025" y="2936560"/>
            <a:ext cx="2036311" cy="175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879" y="2758500"/>
            <a:ext cx="2270471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558500" y="1703250"/>
            <a:ext cx="28080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(33) object detection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Rotational I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nvariance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Scale Invariance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Cannot detect Donald reliably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87900" y="555600"/>
            <a:ext cx="53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Average Precision (</a:t>
            </a:r>
            <a:r>
              <a:rPr lang="en"/>
              <a:t>mAP</a:t>
            </a:r>
            <a:r>
              <a:rPr lang="en"/>
              <a:t>)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87900" y="1594025"/>
            <a:ext cx="4392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Given the Intersection Over Union (IOU) of a segment: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IOU &gt;= 0.5 </a:t>
            </a:r>
            <a:r>
              <a:rPr lang="en" sz="1800"/>
              <a:t>then</a:t>
            </a:r>
            <a:r>
              <a:rPr lang="en" sz="1800"/>
              <a:t> TP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IOU &lt; 0.5 </a:t>
            </a:r>
            <a:r>
              <a:rPr lang="en" sz="1800"/>
              <a:t>then</a:t>
            </a:r>
            <a:r>
              <a:rPr lang="en" sz="1800"/>
              <a:t> FP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IOU &gt;= 0.5 and wrong </a:t>
            </a:r>
            <a:r>
              <a:rPr lang="en" sz="1800"/>
              <a:t>classification</a:t>
            </a:r>
            <a:r>
              <a:rPr lang="en" sz="1800"/>
              <a:t> then FN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400" y="152400"/>
            <a:ext cx="38186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87900" y="555600"/>
            <a:ext cx="5366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Average Precision (mAP)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87900" y="1594025"/>
            <a:ext cx="35478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then calculate the Average Precision (AP) over a SINGLE image for ALL classes.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then take the Mean of AP over all images in our dataset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000" y="2828925"/>
            <a:ext cx="23336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000" y="1374200"/>
            <a:ext cx="2333625" cy="83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87900" y="555600"/>
            <a:ext cx="41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mAP (33 classes)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UNET obtained a mAP of </a:t>
            </a:r>
            <a:r>
              <a:rPr b="1" lang="en" sz="1800"/>
              <a:t>90%</a:t>
            </a:r>
            <a:r>
              <a:rPr lang="en" sz="1800"/>
              <a:t> over 100 iterations.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BUT if we only look at the 3 classes for the Donald….</a:t>
            </a:r>
            <a:endParaRPr sz="18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22200"/>
            <a:ext cx="3994625" cy="36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type="title"/>
          </p:nvPr>
        </p:nvSpPr>
        <p:spPr>
          <a:xfrm>
            <a:off x="4572000" y="4687175"/>
            <a:ext cx="4184100" cy="4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Iterations/100</a:t>
            </a:r>
            <a:endParaRPr/>
          </a:p>
        </p:txBody>
      </p:sp>
      <p:sp>
        <p:nvSpPr>
          <p:cNvPr id="185" name="Google Shape;185;p27"/>
          <p:cNvSpPr txBox="1"/>
          <p:nvPr>
            <p:ph type="title"/>
          </p:nvPr>
        </p:nvSpPr>
        <p:spPr>
          <a:xfrm rot="-5400000">
            <a:off x="3555075" y="2441850"/>
            <a:ext cx="1441800" cy="4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87900" y="555600"/>
            <a:ext cx="41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mAP (3</a:t>
            </a:r>
            <a:r>
              <a:rPr lang="en"/>
              <a:t> classes</a:t>
            </a:r>
            <a:r>
              <a:rPr lang="en"/>
              <a:t>)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87900" y="1594025"/>
            <a:ext cx="28080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UNET obtained an mAP of 90% over 100 iterations.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BUT If we only look at the </a:t>
            </a:r>
            <a:r>
              <a:rPr b="1" lang="en" sz="1800"/>
              <a:t>3</a:t>
            </a:r>
            <a:r>
              <a:rPr lang="en" sz="1800"/>
              <a:t> classes for Donald….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mAP = ~45%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0" y="4687175"/>
            <a:ext cx="4184100" cy="4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Iterations/100</a:t>
            </a:r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 rot="-5400000">
            <a:off x="3555075" y="2441850"/>
            <a:ext cx="1441800" cy="4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823475"/>
            <a:ext cx="3588325" cy="3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408600" y="4370450"/>
            <a:ext cx="27666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GOOD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87900" y="555600"/>
            <a:ext cx="670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#2: Manual Contour Separation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87900" y="1594025"/>
            <a:ext cx="49911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Another way to detect the bird is to attempt to isolates the </a:t>
            </a:r>
            <a:r>
              <a:rPr lang="en" sz="1800"/>
              <a:t>components</a:t>
            </a:r>
            <a:r>
              <a:rPr lang="en" sz="1800"/>
              <a:t> manually, then use their locations to build an estimated model of the bird.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This method can generate accurate pose data, but at the cost of the cost of fault tolerance and </a:t>
            </a:r>
            <a:r>
              <a:rPr lang="en" sz="1800"/>
              <a:t>flexibility.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075" y="1311300"/>
            <a:ext cx="2349607" cy="35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87900" y="555600"/>
            <a:ext cx="3206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Isolating each Color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 easy way to </a:t>
            </a:r>
            <a:r>
              <a:rPr lang="en" sz="1800"/>
              <a:t>separate</a:t>
            </a:r>
            <a:r>
              <a:rPr lang="en" sz="1800"/>
              <a:t> the components of the bird is by </a:t>
            </a:r>
            <a:r>
              <a:rPr lang="en" sz="1800"/>
              <a:t>separating components according to color.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This requires a second step to separate the object from the background.</a:t>
            </a:r>
            <a:endParaRPr sz="1800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900" y="1447625"/>
            <a:ext cx="5602341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87900" y="555600"/>
            <a:ext cx="418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r>
              <a:rPr lang="en"/>
              <a:t>Separation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750" y="274550"/>
            <a:ext cx="2943176" cy="228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176" y="2704192"/>
            <a:ext cx="2943175" cy="2346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87900" y="1594025"/>
            <a:ext cx="44604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Because this method uses color to </a:t>
            </a:r>
            <a:r>
              <a:rPr lang="en" sz="1800"/>
              <a:t>separate</a:t>
            </a:r>
            <a:r>
              <a:rPr lang="en" sz="1800"/>
              <a:t> the components, background objects and colors can affect the output.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In order to address this, the relative sizes and positions of different components are compared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Donald...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He’s got big yellow feet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big yellow nose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Crazy white hair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constantly doing the thriller dance…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</a:rPr>
              <a:t>but he’s gone missing!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489" y="248698"/>
            <a:ext cx="2749186" cy="46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This method has a few useful features, such as limited blur </a:t>
            </a:r>
            <a:r>
              <a:rPr lang="en" sz="1800"/>
              <a:t>and limited occlusion resistance.</a:t>
            </a:r>
            <a:endParaRPr sz="1800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535" y="960100"/>
            <a:ext cx="2309750" cy="36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0" l="0" r="0" t="4333"/>
          <a:stretch/>
        </p:blipFill>
        <p:spPr>
          <a:xfrm>
            <a:off x="6487025" y="1311300"/>
            <a:ext cx="2559125" cy="26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87900" y="1594025"/>
            <a:ext cx="29586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method extracts a 2D “skeleton” from the image, which can be used to get accurate pose information.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method is rotationally and scale </a:t>
            </a:r>
            <a:r>
              <a:rPr lang="en" sz="1800"/>
              <a:t>invariant in the 2D plane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0" l="0" r="0" t="5544"/>
          <a:stretch/>
        </p:blipFill>
        <p:spPr>
          <a:xfrm>
            <a:off x="3255725" y="948176"/>
            <a:ext cx="2866900" cy="34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025" y="1369800"/>
            <a:ext cx="2716574" cy="260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87900" y="1594025"/>
            <a:ext cx="30576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method does not work if elements of the background too closely resemble model components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method only functions for some orientations of the object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975" y="857250"/>
            <a:ext cx="40195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Possible Improvements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 #1: UNet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Implementing Lighting invariance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Improving Precision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Blur Invariance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Increasing Training Iterations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Occlusion Resistance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Method #2: Contour Segmentation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Implementing Lighting invariance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Implementing 3D-Rotation invariance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Decreasing Background effect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87900" y="1594025"/>
            <a:ext cx="44178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mAP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https://dl.acm.org/citation.cfm?id=1183633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UNet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https://arxiv.org/pdf/1505.04597.pdf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CamSeq01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http://mi.eng.cam.ac.uk/research/projects/VideoRec/CamSeq01/</a:t>
            </a:r>
            <a:r>
              <a:rPr lang="en"/>
              <a:t> 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8100" y="555000"/>
            <a:ext cx="4033500" cy="4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need to find Donald?</a:t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(Feature </a:t>
            </a:r>
            <a:r>
              <a:rPr lang="en"/>
              <a:t>Requirements</a:t>
            </a:r>
            <a:r>
              <a:rPr lang="en"/>
              <a:t>)</a:t>
            </a:r>
            <a:endParaRPr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Rotational </a:t>
            </a:r>
            <a:r>
              <a:rPr lang="en"/>
              <a:t>Invariance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Invariance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Flipping Invariance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Invariance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Occlusion Resistance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421" y="3378025"/>
            <a:ext cx="1006850" cy="16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939500" y="118592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go about this?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939500" y="27458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Features)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88200" y="1629150"/>
            <a:ext cx="4045200" cy="18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He’s got big yellow feet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big yellow nose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Crazy white hair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Black claws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Blue body that is constantly doing the thriller dance…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7" name="Google Shape;87;p16"/>
          <p:cNvSpPr txBox="1"/>
          <p:nvPr/>
        </p:nvSpPr>
        <p:spPr>
          <a:xfrm>
            <a:off x="526800" y="3853775"/>
            <a:ext cx="31896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These are regions!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detect these </a:t>
            </a:r>
            <a:r>
              <a:rPr lang="en"/>
              <a:t>separately!</a:t>
            </a:r>
            <a:r>
              <a:rPr lang="en"/>
              <a:t> 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090821" y="1623400"/>
            <a:ext cx="8112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Hair</a:t>
            </a:r>
            <a:endParaRPr sz="24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28489" y="172498"/>
            <a:ext cx="2749186" cy="4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090825" y="2571750"/>
            <a:ext cx="10566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Body</a:t>
            </a:r>
            <a:endParaRPr sz="2400"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149449" y="3357400"/>
            <a:ext cx="8112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Feet</a:t>
            </a:r>
            <a:endParaRPr sz="2400"/>
          </a:p>
        </p:txBody>
      </p:sp>
      <p:sp>
        <p:nvSpPr>
          <p:cNvPr id="97" name="Google Shape;97;p17"/>
          <p:cNvSpPr/>
          <p:nvPr/>
        </p:nvSpPr>
        <p:spPr>
          <a:xfrm rot="-464424">
            <a:off x="2246636" y="1523281"/>
            <a:ext cx="3218627" cy="2489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rot="-305">
            <a:off x="2182502" y="2739350"/>
            <a:ext cx="3380700" cy="23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rot="588545">
            <a:off x="2278985" y="3725934"/>
            <a:ext cx="3284111" cy="3331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090825" y="4044675"/>
            <a:ext cx="11436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Claws</a:t>
            </a:r>
            <a:endParaRPr sz="2400"/>
          </a:p>
        </p:txBody>
      </p:sp>
      <p:sp>
        <p:nvSpPr>
          <p:cNvPr id="101" name="Google Shape;101;p17"/>
          <p:cNvSpPr/>
          <p:nvPr/>
        </p:nvSpPr>
        <p:spPr>
          <a:xfrm rot="119048">
            <a:off x="2279073" y="4307799"/>
            <a:ext cx="3283969" cy="3331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Approaches</a:t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Manual Contour Separation</a:t>
            </a:r>
            <a:endParaRPr sz="18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25" y="2253823"/>
            <a:ext cx="3111175" cy="25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22775"/>
            <a:ext cx="3916200" cy="29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5721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Artificial Intelligence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87900" y="555600"/>
            <a:ext cx="316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Dataset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87900" y="1594025"/>
            <a:ext cx="32883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Took pictures at 9 angles, with similar lighting and distance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8 angles rotationally in x y plane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And 1 from </a:t>
            </a:r>
            <a:r>
              <a:rPr lang="en" sz="1800"/>
              <a:t>underneath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800" y="3002200"/>
            <a:ext cx="952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625" y="2868850"/>
            <a:ext cx="952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900" y="555600"/>
            <a:ext cx="952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700" y="731625"/>
            <a:ext cx="1804675" cy="14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87900" y="555600"/>
            <a:ext cx="316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Dataset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87900" y="1594025"/>
            <a:ext cx="32883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then cropped Donald out  to produce a set of ground truth pixels for each angle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36720" l="43417" r="26964" t="39545"/>
          <a:stretch/>
        </p:blipFill>
        <p:spPr>
          <a:xfrm rot="-5400000">
            <a:off x="4619812" y="1947950"/>
            <a:ext cx="3283176" cy="19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87900" y="555600"/>
            <a:ext cx="316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Dataset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7900" y="1594025"/>
            <a:ext cx="32883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then manually labeled with segmented parts for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Hair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48054" l="32536" r="41956" t="6900"/>
          <a:stretch/>
        </p:blipFill>
        <p:spPr>
          <a:xfrm rot="517679">
            <a:off x="5104925" y="1316000"/>
            <a:ext cx="2100624" cy="27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